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3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E8DE5-F09C-4739-9236-96ACAA9D2C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9D87FC-9359-4E15-A4EE-866BE572D65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956F81-461C-42CD-8FC2-0D1527EF5C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207-7870-4EFF-B994-9E0B1BDDDE59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73D4D1-FD49-402C-8E2F-7384B55B20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FC7B27-E799-42DD-9CC4-4496012A73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6231-1270-4BCD-8393-8B297015F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282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F7C7D4-503B-4358-B3A8-6802BA24A5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21BCAD4-50B6-44AF-97ED-CF4D2AA1189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629F98-2D21-440F-9CA0-A0B90412F3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207-7870-4EFF-B994-9E0B1BDDDE59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32CA48-D898-45FC-A0E2-A0DA83C0BD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0F1174-1789-4206-9BB4-43B30EA902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6231-1270-4BCD-8393-8B297015F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3448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6E21D15-F4B9-4142-BB97-A6E6815FA0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16F19A-AE6F-4502-86E2-74EE92B622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818BA8-29A7-429C-8668-A4684F2169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207-7870-4EFF-B994-9E0B1BDDDE59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2BE9FE-E33A-446A-A04D-9D8A68B10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189E33-1CE0-4230-9E22-500CC4E334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6231-1270-4BCD-8393-8B297015F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0778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508AF1-DA45-4FAB-94FB-FD5AB8C2D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15894-0A3D-4C71-AABB-D5BF0C4C30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A26BAE-83F8-4ED8-B21E-1C974C2980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207-7870-4EFF-B994-9E0B1BDDDE59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4F183C-48CB-4A0F-A37C-8BDE79A496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E84334-4275-447D-9352-51B8EF73CE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6231-1270-4BCD-8393-8B297015F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590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724711-21F6-4FB5-9864-5710F9E6A1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CEC4C5D-831B-4F66-9AEC-6BE3EEA371D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ABB9EE-D3FD-4B6A-A70B-0D20A79E0E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207-7870-4EFF-B994-9E0B1BDDDE59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358F2B-4824-41C2-A929-16379CED94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B030B5-0786-422B-A46B-8F19158E61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6231-1270-4BCD-8393-8B297015F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421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C22DF6-E9EC-4F38-841B-C1883460EE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AF8336-757A-4BCE-ADE0-0578EE0606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5BB2286-C945-41DF-B896-92B77360FBB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379831-1FCF-47A3-A430-A79F8444CD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207-7870-4EFF-B994-9E0B1BDDDE59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2AD416-68D3-4B9B-8B3A-0F406D3AB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992D348-CEA8-4BA7-A90E-A6F91CB623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6231-1270-4BCD-8393-8B297015F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73496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B46D70-D8FD-4E2F-A0D1-2932FF5C3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7C18482-9A0C-4AD2-9297-64A591678D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B6FCE7-E512-4292-942A-898D807A42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8EE0BB9-3E91-4129-A7F1-D76C3A3DC9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313BEC-5B69-4788-89AA-C933B671C8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F3D0E518-B252-4489-BAFB-D9706FC36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207-7870-4EFF-B994-9E0B1BDDDE59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34BBBD3-2436-4421-9F58-83D2C173EE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734484D-5C58-435A-9D83-6B3B07ADF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6231-1270-4BCD-8393-8B297015F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941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74086-DC0A-45CF-A3E9-2E44FCF909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E38FE94-6DF0-4813-981C-5E75F468C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207-7870-4EFF-B994-9E0B1BDDDE59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AB66886-B865-43A2-930B-91508D54D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E0298B-2551-465D-97B5-416307B5C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6231-1270-4BCD-8393-8B297015F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08836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552C136-71BC-4406-84A3-34D6DB0D7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207-7870-4EFF-B994-9E0B1BDDDE59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5258CD42-CE43-4C84-9EAA-F664970376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FD92BD9-299D-4C35-9009-163020E5C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6231-1270-4BCD-8393-8B297015F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437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F2D0A-D8E8-4BF6-B048-3B80D39607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40824C-712D-4A95-9515-7DA9827FD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2A5429-76E2-48EB-B0DF-B40984DC00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B73D54-6719-4EDB-882D-9604BF7B2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207-7870-4EFF-B994-9E0B1BDDDE59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CBF575B-55AA-437D-B697-5812F3377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02C0C77-6996-4033-9FA8-400D42D86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6231-1270-4BCD-8393-8B297015F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90007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AE4F47-B889-4283-8D9E-8C4BE333D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5610AD8-BADA-403F-ABB3-D876EE3B9D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91FFE2-7A12-4713-9B05-D0AF43FEC1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E60E4D-DCE0-4089-BA65-50E0C6F1B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A6D207-7870-4EFF-B994-9E0B1BDDDE59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4BCC2F6-EEFB-4FEB-9942-851C5F6939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7AD2BE3-A169-41F6-9846-23E48E390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346231-1270-4BCD-8393-8B297015F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3913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558574F-DAD1-4C41-816A-7BA91E132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9A0B16A-9265-49B6-BE99-7C7B4FEBA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C9D575-BDD9-4228-A7F0-E9C831D884B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A6D207-7870-4EFF-B994-9E0B1BDDDE59}" type="datetimeFigureOut">
              <a:rPr lang="en-US" smtClean="0"/>
              <a:t>9/9/2021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7C4989-20BA-4BAA-8CCF-3FE5E5BFF76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789AB85-BD02-486C-B521-B9F753F03E6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346231-1270-4BCD-8393-8B297015FDA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43808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D02F0AA7-0B79-4187-8688-9D83ECDD1B36}"/>
              </a:ext>
            </a:extLst>
          </p:cNvPr>
          <p:cNvSpPr txBox="1"/>
          <p:nvPr/>
        </p:nvSpPr>
        <p:spPr>
          <a:xfrm>
            <a:off x="5019676" y="284481"/>
            <a:ext cx="5170804" cy="78175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Testing Window (Including Makeups)</a:t>
            </a:r>
            <a:endParaRPr lang="en-US" b="1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>
                <a:highlight>
                  <a:srgbClr val="FFFF00"/>
                </a:highlight>
              </a:rPr>
              <a:t>November 1</a:t>
            </a:r>
            <a:r>
              <a:rPr lang="en-US" baseline="30000" dirty="0">
                <a:highlight>
                  <a:srgbClr val="FFFF00"/>
                </a:highlight>
              </a:rPr>
              <a:t>st </a:t>
            </a:r>
            <a:r>
              <a:rPr lang="en-US" dirty="0">
                <a:highlight>
                  <a:srgbClr val="FFFF00"/>
                </a:highlight>
              </a:rPr>
              <a:t>- November 9</a:t>
            </a:r>
            <a:r>
              <a:rPr lang="en-US" baseline="30000" dirty="0">
                <a:highlight>
                  <a:srgbClr val="FFFF00"/>
                </a:highlight>
              </a:rPr>
              <a:t>th</a:t>
            </a:r>
            <a:endParaRPr lang="en-US" dirty="0">
              <a:highlight>
                <a:srgbClr val="FFFF00"/>
              </a:highlight>
            </a:endParaRPr>
          </a:p>
          <a:p>
            <a:pPr algn="ctr"/>
            <a:r>
              <a:rPr lang="en-US" dirty="0"/>
              <a:t>ALL HISD K and 5</a:t>
            </a:r>
            <a:r>
              <a:rPr lang="en-US" baseline="30000" dirty="0"/>
              <a:t>th</a:t>
            </a:r>
            <a:r>
              <a:rPr lang="en-US" dirty="0"/>
              <a:t> grade not identified</a:t>
            </a:r>
          </a:p>
          <a:p>
            <a:pPr algn="ctr"/>
            <a:endParaRPr lang="en-US" dirty="0"/>
          </a:p>
          <a:p>
            <a:pPr algn="ctr"/>
            <a:endParaRPr lang="en-US" dirty="0">
              <a:highlight>
                <a:srgbClr val="FFFF00"/>
              </a:highlight>
            </a:endParaRPr>
          </a:p>
          <a:p>
            <a:pPr algn="ctr"/>
            <a:endParaRPr lang="en-US" dirty="0">
              <a:highlight>
                <a:srgbClr val="FFFF00"/>
              </a:highlight>
            </a:endParaRPr>
          </a:p>
          <a:p>
            <a:pPr algn="ctr"/>
            <a:endParaRPr lang="en-US" dirty="0">
              <a:highlight>
                <a:srgbClr val="FFFF00"/>
              </a:highlight>
            </a:endParaRPr>
          </a:p>
          <a:p>
            <a:pPr algn="ctr"/>
            <a:r>
              <a:rPr lang="en-US" dirty="0">
                <a:highlight>
                  <a:srgbClr val="00FF00"/>
                </a:highlight>
              </a:rPr>
              <a:t>November 29</a:t>
            </a:r>
            <a:r>
              <a:rPr lang="en-US" baseline="30000" dirty="0">
                <a:highlight>
                  <a:srgbClr val="00FF00"/>
                </a:highlight>
              </a:rPr>
              <a:t>th</a:t>
            </a:r>
            <a:r>
              <a:rPr lang="en-US" dirty="0">
                <a:highlight>
                  <a:srgbClr val="00FF00"/>
                </a:highlight>
              </a:rPr>
              <a:t> - December 18</a:t>
            </a:r>
            <a:r>
              <a:rPr lang="en-US" baseline="30000" dirty="0">
                <a:highlight>
                  <a:srgbClr val="00FF00"/>
                </a:highlight>
              </a:rPr>
              <a:t>th</a:t>
            </a:r>
            <a:r>
              <a:rPr lang="en-US" dirty="0">
                <a:highlight>
                  <a:srgbClr val="00FF00"/>
                </a:highlight>
              </a:rPr>
              <a:t> 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400" dirty="0"/>
              <a:t>Any HISD student with a Request for Evaluation Form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400" dirty="0"/>
              <a:t>All 1</a:t>
            </a:r>
            <a:r>
              <a:rPr lang="en-US" sz="1400" baseline="30000" dirty="0"/>
              <a:t>st</a:t>
            </a:r>
            <a:r>
              <a:rPr lang="en-US" sz="1400" dirty="0"/>
              <a:t> graders who did not test in 2020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400" dirty="0"/>
              <a:t>Students new to the district with testing request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400" dirty="0"/>
              <a:t>Vanguard Magnet Applicants</a:t>
            </a:r>
          </a:p>
          <a:p>
            <a:pPr marL="285750" indent="-285750" algn="ctr">
              <a:buFont typeface="Arial" panose="020B0604020202020204" pitchFamily="34" charset="0"/>
              <a:buChar char="•"/>
            </a:pPr>
            <a:r>
              <a:rPr lang="en-US" sz="1400" dirty="0"/>
              <a:t>Private School students zoned to Askew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>
                <a:highlight>
                  <a:srgbClr val="00FFFF"/>
                </a:highlight>
              </a:rPr>
              <a:t>November 6</a:t>
            </a:r>
            <a:r>
              <a:rPr lang="en-US" baseline="30000" dirty="0">
                <a:highlight>
                  <a:srgbClr val="00FFFF"/>
                </a:highlight>
              </a:rPr>
              <a:t>th</a:t>
            </a:r>
            <a:r>
              <a:rPr lang="en-US" dirty="0">
                <a:highlight>
                  <a:srgbClr val="00FFFF"/>
                </a:highlight>
              </a:rPr>
              <a:t> , November 13</a:t>
            </a:r>
            <a:r>
              <a:rPr lang="en-US" baseline="30000" dirty="0">
                <a:highlight>
                  <a:srgbClr val="00FFFF"/>
                </a:highlight>
              </a:rPr>
              <a:t>th</a:t>
            </a:r>
            <a:r>
              <a:rPr lang="en-US" dirty="0">
                <a:highlight>
                  <a:srgbClr val="00FFFF"/>
                </a:highlight>
              </a:rPr>
              <a:t> ,</a:t>
            </a:r>
          </a:p>
          <a:p>
            <a:pPr algn="ctr"/>
            <a:r>
              <a:rPr lang="en-US" dirty="0">
                <a:highlight>
                  <a:srgbClr val="00FFFF"/>
                </a:highlight>
              </a:rPr>
              <a:t>December 4</a:t>
            </a:r>
            <a:r>
              <a:rPr lang="en-US" baseline="30000" dirty="0">
                <a:highlight>
                  <a:srgbClr val="00FFFF"/>
                </a:highlight>
              </a:rPr>
              <a:t>th</a:t>
            </a:r>
            <a:r>
              <a:rPr lang="en-US" dirty="0">
                <a:highlight>
                  <a:srgbClr val="00FFFF"/>
                </a:highlight>
              </a:rPr>
              <a:t> , December 11</a:t>
            </a:r>
            <a:r>
              <a:rPr lang="en-US" baseline="30000" dirty="0">
                <a:highlight>
                  <a:srgbClr val="00FFFF"/>
                </a:highlight>
              </a:rPr>
              <a:t>th</a:t>
            </a:r>
            <a:r>
              <a:rPr lang="en-US" dirty="0">
                <a:highlight>
                  <a:srgbClr val="00FFFF"/>
                </a:highlight>
              </a:rPr>
              <a:t> </a:t>
            </a:r>
          </a:p>
          <a:p>
            <a:pPr algn="ctr"/>
            <a:endParaRPr lang="en-US" baseline="30000" dirty="0"/>
          </a:p>
          <a:p>
            <a:pPr algn="ctr"/>
            <a:endParaRPr lang="en-US" baseline="30000" dirty="0"/>
          </a:p>
          <a:p>
            <a:pPr algn="ctr"/>
            <a:endParaRPr lang="en-US" baseline="30000" dirty="0"/>
          </a:p>
          <a:p>
            <a:pPr algn="ctr"/>
            <a:endParaRPr lang="en-US" baseline="30000" dirty="0"/>
          </a:p>
          <a:p>
            <a:pPr algn="ctr"/>
            <a:endParaRPr lang="en-US" baseline="30000" dirty="0"/>
          </a:p>
          <a:p>
            <a:pPr algn="ctr"/>
            <a:endParaRPr lang="en-US" baseline="30000" dirty="0"/>
          </a:p>
          <a:p>
            <a:pPr algn="ctr"/>
            <a:endParaRPr lang="en-US" baseline="30000" dirty="0"/>
          </a:p>
          <a:p>
            <a:pPr algn="ctr"/>
            <a:endParaRPr lang="en-US" baseline="30000" dirty="0"/>
          </a:p>
          <a:p>
            <a:pPr algn="ctr"/>
            <a:endParaRPr lang="en-US" baseline="30000" dirty="0"/>
          </a:p>
          <a:p>
            <a:pPr algn="r"/>
            <a:r>
              <a:rPr lang="en-US" dirty="0"/>
              <a:t>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EB534783-06EE-4E2B-8F85-AFD45EC3C0B4}"/>
              </a:ext>
            </a:extLst>
          </p:cNvPr>
          <p:cNvSpPr txBox="1"/>
          <p:nvPr/>
        </p:nvSpPr>
        <p:spPr>
          <a:xfrm>
            <a:off x="666750" y="1143000"/>
            <a:ext cx="51054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highlight>
                  <a:srgbClr val="FFFF00"/>
                </a:highlight>
              </a:rPr>
              <a:t>Universal K &amp; 5 Testing Window (Paper Only)</a:t>
            </a:r>
          </a:p>
          <a:p>
            <a:r>
              <a:rPr lang="en-US" b="1" dirty="0" err="1">
                <a:highlight>
                  <a:srgbClr val="FFFF00"/>
                </a:highlight>
              </a:rPr>
              <a:t>CogAT</a:t>
            </a:r>
            <a:r>
              <a:rPr lang="en-US" b="1" dirty="0">
                <a:highlight>
                  <a:srgbClr val="FFFF00"/>
                </a:highlight>
              </a:rPr>
              <a:t> &amp; Iowa/</a:t>
            </a:r>
            <a:r>
              <a:rPr lang="en-US" b="1" dirty="0" err="1">
                <a:highlight>
                  <a:srgbClr val="FFFF00"/>
                </a:highlight>
              </a:rPr>
              <a:t>Logramos</a:t>
            </a:r>
            <a:endParaRPr lang="en-US" b="1" dirty="0">
              <a:highlight>
                <a:srgbClr val="FFFF00"/>
              </a:highlight>
            </a:endParaRP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>
                <a:highlight>
                  <a:srgbClr val="00FF00"/>
                </a:highlight>
              </a:rPr>
              <a:t>GT Applicant Testing Window (Online Only)</a:t>
            </a:r>
          </a:p>
          <a:p>
            <a:r>
              <a:rPr lang="en-US" b="1" dirty="0" err="1">
                <a:highlight>
                  <a:srgbClr val="00FF00"/>
                </a:highlight>
              </a:rPr>
              <a:t>CogAT</a:t>
            </a:r>
            <a:r>
              <a:rPr lang="en-US" b="1" dirty="0">
                <a:highlight>
                  <a:srgbClr val="00FF00"/>
                </a:highlight>
              </a:rPr>
              <a:t> &amp; Iowa/</a:t>
            </a:r>
            <a:r>
              <a:rPr lang="en-US" b="1" dirty="0" err="1">
                <a:highlight>
                  <a:srgbClr val="00FF00"/>
                </a:highlight>
              </a:rPr>
              <a:t>Logramos</a:t>
            </a:r>
            <a:endParaRPr lang="en-US" b="1" dirty="0">
              <a:highlight>
                <a:srgbClr val="00FF00"/>
              </a:highlight>
            </a:endParaRPr>
          </a:p>
          <a:p>
            <a:endParaRPr lang="en-US" b="1" dirty="0"/>
          </a:p>
          <a:p>
            <a:endParaRPr lang="en-US" b="1" dirty="0"/>
          </a:p>
          <a:p>
            <a:endParaRPr lang="en-US" b="1" dirty="0">
              <a:highlight>
                <a:srgbClr val="00FFFF"/>
              </a:highlight>
            </a:endParaRPr>
          </a:p>
          <a:p>
            <a:endParaRPr lang="en-US" b="1" dirty="0">
              <a:highlight>
                <a:srgbClr val="00FFFF"/>
              </a:highlight>
            </a:endParaRPr>
          </a:p>
          <a:p>
            <a:endParaRPr lang="en-US" b="1" dirty="0">
              <a:highlight>
                <a:srgbClr val="00FFFF"/>
              </a:highlight>
            </a:endParaRPr>
          </a:p>
          <a:p>
            <a:endParaRPr lang="en-US" b="1" dirty="0">
              <a:highlight>
                <a:srgbClr val="00FFFF"/>
              </a:highlight>
            </a:endParaRPr>
          </a:p>
          <a:p>
            <a:r>
              <a:rPr lang="en-US" b="1" dirty="0">
                <a:highlight>
                  <a:srgbClr val="00FFFF"/>
                </a:highlight>
              </a:rPr>
              <a:t>Pre-K (Entering Kindergarten) </a:t>
            </a:r>
          </a:p>
          <a:p>
            <a:endParaRPr lang="en-US" b="1" dirty="0">
              <a:highlight>
                <a:srgbClr val="00FFFF"/>
              </a:highlight>
            </a:endParaRPr>
          </a:p>
          <a:p>
            <a:endParaRPr lang="en-US" b="1" dirty="0">
              <a:highlight>
                <a:srgbClr val="00FFFF"/>
              </a:highlight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C37C8CD7-5A4D-4321-9726-EB5C06A061A8}"/>
              </a:ext>
            </a:extLst>
          </p:cNvPr>
          <p:cNvSpPr txBox="1"/>
          <p:nvPr/>
        </p:nvSpPr>
        <p:spPr>
          <a:xfrm>
            <a:off x="0" y="263009"/>
            <a:ext cx="5105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b="1"/>
              <a:t>GT Testing Dates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4119423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</TotalTime>
  <Words>107</Words>
  <Application>Microsoft Office PowerPoint</Application>
  <PresentationFormat>Widescreen</PresentationFormat>
  <Paragraphs>46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Gibson, Pamela L</dc:creator>
  <cp:lastModifiedBy>Gibson, Pamela L</cp:lastModifiedBy>
  <cp:revision>2</cp:revision>
  <dcterms:created xsi:type="dcterms:W3CDTF">2021-09-09T21:34:05Z</dcterms:created>
  <dcterms:modified xsi:type="dcterms:W3CDTF">2021-09-09T22:50:29Z</dcterms:modified>
</cp:coreProperties>
</file>